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437" r:id="rId2"/>
    <p:sldId id="466" r:id="rId3"/>
    <p:sldId id="438" r:id="rId4"/>
    <p:sldId id="439" r:id="rId5"/>
    <p:sldId id="440" r:id="rId6"/>
    <p:sldId id="441" r:id="rId7"/>
    <p:sldId id="467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8" r:id="rId25"/>
    <p:sldId id="459" r:id="rId26"/>
    <p:sldId id="460" r:id="rId27"/>
    <p:sldId id="461" r:id="rId28"/>
    <p:sldId id="462" r:id="rId29"/>
    <p:sldId id="463" r:id="rId30"/>
    <p:sldId id="464" r:id="rId31"/>
    <p:sldId id="465" r:id="rId3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009FE3"/>
    <a:srgbClr val="BCCF18"/>
    <a:srgbClr val="00A7A8"/>
    <a:srgbClr val="E5007D"/>
    <a:srgbClr val="95C11F"/>
    <a:srgbClr val="F18700"/>
    <a:srgbClr val="009E3D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F2520-8A70-4112-B637-2A3696239686}" type="datetimeFigureOut">
              <a:rPr lang="nl-NL" smtClean="0"/>
              <a:t>4-2-2018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EB952-EACB-4F79-81B0-3BBA1D1279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83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93066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4455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82262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299472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2153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BC84-EE23-4CA9-BDB1-3C3CD5E7E8CF}" type="datetimeFigureOut">
              <a:rPr lang="nl-NL" smtClean="0"/>
              <a:t>4-2-2018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19E9-6D67-4A04-84D4-07641B90F3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94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BC84-EE23-4CA9-BDB1-3C3CD5E7E8CF}" type="datetimeFigureOut">
              <a:rPr lang="nl-NL" smtClean="0"/>
              <a:t>4-2-2018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19E9-6D67-4A04-84D4-07641B90F3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41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BC84-EE23-4CA9-BDB1-3C3CD5E7E8CF}" type="datetimeFigureOut">
              <a:rPr lang="nl-NL" smtClean="0"/>
              <a:t>4-2-2018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19E9-6D67-4A04-84D4-07641B90F3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93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BC84-EE23-4CA9-BDB1-3C3CD5E7E8CF}" type="datetimeFigureOut">
              <a:rPr lang="nl-NL" smtClean="0"/>
              <a:t>4-2-2018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19E9-6D67-4A04-84D4-07641B90F3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89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BC84-EE23-4CA9-BDB1-3C3CD5E7E8CF}" type="datetimeFigureOut">
              <a:rPr lang="nl-NL" smtClean="0"/>
              <a:t>4-2-2018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19E9-6D67-4A04-84D4-07641B90F3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79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BC84-EE23-4CA9-BDB1-3C3CD5E7E8CF}" type="datetimeFigureOut">
              <a:rPr lang="nl-NL" smtClean="0"/>
              <a:t>4-2-2018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19E9-6D67-4A04-84D4-07641B90F3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88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BC84-EE23-4CA9-BDB1-3C3CD5E7E8CF}" type="datetimeFigureOut">
              <a:rPr lang="nl-NL" smtClean="0"/>
              <a:t>4-2-2018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19E9-6D67-4A04-84D4-07641B90F3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07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BC84-EE23-4CA9-BDB1-3C3CD5E7E8CF}" type="datetimeFigureOut">
              <a:rPr lang="nl-NL" smtClean="0"/>
              <a:t>4-2-2018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19E9-6D67-4A04-84D4-07641B90F3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11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BC84-EE23-4CA9-BDB1-3C3CD5E7E8CF}" type="datetimeFigureOut">
              <a:rPr lang="nl-NL" smtClean="0"/>
              <a:t>4-2-2018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19E9-6D67-4A04-84D4-07641B90F3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90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BC84-EE23-4CA9-BDB1-3C3CD5E7E8CF}" type="datetimeFigureOut">
              <a:rPr lang="nl-NL" smtClean="0"/>
              <a:t>4-2-2018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19E9-6D67-4A04-84D4-07641B90F3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63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BC84-EE23-4CA9-BDB1-3C3CD5E7E8CF}" type="datetimeFigureOut">
              <a:rPr lang="nl-NL" smtClean="0"/>
              <a:t>4-2-2018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19E9-6D67-4A04-84D4-07641B90F3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86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9BC84-EE23-4CA9-BDB1-3C3CD5E7E8CF}" type="datetimeFigureOut">
              <a:rPr lang="nl-NL" smtClean="0"/>
              <a:t>4-2-2018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19E9-6D67-4A04-84D4-07641B90F3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099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INDELING MAANDAG periode 3</a:t>
            </a:r>
            <a:br>
              <a:rPr lang="nl-NL" b="1" dirty="0" smtClean="0"/>
            </a:br>
            <a:r>
              <a:rPr lang="nl-NL" sz="2200" b="1" dirty="0" smtClean="0"/>
              <a:t>Rob Goossens en Joan van den Elsen</a:t>
            </a:r>
            <a:endParaRPr lang="nl-NL" sz="2200" b="1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BEHEER EN ONDERHOUD (2 uur per week)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INTEGRALE OPDRACHT BEHEER (2 uur per week)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WIJKEN EN BUURTEN (1 uur per week)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550125" y="1828801"/>
            <a:ext cx="5869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nl-NL" dirty="0"/>
          </a:p>
          <a:p>
            <a:pPr lvl="0"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2885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 txBox="1">
            <a:spLocks noGrp="1"/>
          </p:cNvSpPr>
          <p:nvPr/>
        </p:nvSpPr>
        <p:spPr bwMode="auto">
          <a:xfrm>
            <a:off x="6588125" y="730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B5D9694-B2F6-402F-B343-CE7CA36BB687}" type="slidenum">
              <a:rPr lang="en-US" sz="1200" b="1">
                <a:solidFill>
                  <a:schemeClr val="bg2"/>
                </a:solidFill>
                <a:latin typeface="+mn-lt"/>
              </a:rPr>
              <a:pPr algn="r">
                <a:defRPr/>
              </a:pPr>
              <a:t>10</a:t>
            </a:fld>
            <a:endParaRPr lang="en-US" sz="12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nl-NL" dirty="0" smtClean="0"/>
              <a:t>Groenbeheerplan kan bestaan uit: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99792" y="1484784"/>
            <a:ext cx="6048672" cy="4318992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lphaUcPeriod"/>
            </a:pPr>
            <a:r>
              <a:rPr lang="nl-NL" sz="2400" dirty="0" smtClean="0"/>
              <a:t>Operationeel plan met opgenomen:</a:t>
            </a:r>
          </a:p>
          <a:p>
            <a:pPr marL="857250" lvl="1" indent="-457200" eaLnBrk="1" hangingPunct="1">
              <a:buFont typeface="Arial" pitchFamily="34" charset="0"/>
              <a:buChar char="•"/>
            </a:pPr>
            <a:r>
              <a:rPr lang="nl-NL" sz="1800" dirty="0" smtClean="0"/>
              <a:t>Doelstellingen per object</a:t>
            </a:r>
          </a:p>
          <a:p>
            <a:pPr marL="857250" lvl="1" indent="-457200" eaLnBrk="1" hangingPunct="1">
              <a:buFont typeface="Arial" pitchFamily="34" charset="0"/>
              <a:buChar char="•"/>
            </a:pPr>
            <a:r>
              <a:rPr lang="nl-NL" sz="1800" dirty="0" smtClean="0"/>
              <a:t>Ontwerpdoelstellingen (eindbeelden)</a:t>
            </a:r>
          </a:p>
          <a:p>
            <a:pPr marL="857250" lvl="1" indent="-457200" eaLnBrk="1" hangingPunct="1">
              <a:buFont typeface="Arial" pitchFamily="34" charset="0"/>
              <a:buChar char="•"/>
            </a:pPr>
            <a:r>
              <a:rPr lang="nl-NL" sz="1800" dirty="0" smtClean="0"/>
              <a:t>Functies per object</a:t>
            </a:r>
          </a:p>
          <a:p>
            <a:pPr marL="857250" lvl="1" indent="-457200" eaLnBrk="1" hangingPunct="1">
              <a:buFont typeface="Arial" pitchFamily="34" charset="0"/>
              <a:buChar char="•"/>
            </a:pPr>
            <a:r>
              <a:rPr lang="nl-NL" sz="1800" dirty="0" smtClean="0"/>
              <a:t>Beheermaatregelen voor 5-10 jaar</a:t>
            </a:r>
          </a:p>
          <a:p>
            <a:pPr marL="457200" indent="-457200" eaLnBrk="1" hangingPunct="1">
              <a:buFont typeface="+mj-lt"/>
              <a:buAutoNum type="alphaUcPeriod"/>
            </a:pPr>
            <a:r>
              <a:rPr lang="nl-NL" sz="2400" dirty="0" smtClean="0"/>
              <a:t>Advisering bestaande uit:</a:t>
            </a:r>
          </a:p>
          <a:p>
            <a:pPr marL="857250" lvl="1" indent="-457200" eaLnBrk="1" hangingPunct="1">
              <a:buFont typeface="Arial" pitchFamily="34" charset="0"/>
              <a:buChar char="•"/>
            </a:pPr>
            <a:r>
              <a:rPr lang="nl-NL" sz="1800" dirty="0" smtClean="0"/>
              <a:t>Voorlichtingsplan</a:t>
            </a:r>
          </a:p>
          <a:p>
            <a:pPr marL="857250" lvl="1" indent="-457200" eaLnBrk="1" hangingPunct="1">
              <a:buFont typeface="Arial" pitchFamily="34" charset="0"/>
              <a:buChar char="•"/>
            </a:pPr>
            <a:r>
              <a:rPr lang="nl-NL" sz="1800" dirty="0" smtClean="0"/>
              <a:t>Renovatiebehoefte</a:t>
            </a:r>
          </a:p>
          <a:p>
            <a:pPr marL="857250" lvl="1" indent="-457200" eaLnBrk="1" hangingPunct="1">
              <a:buFont typeface="Arial" pitchFamily="34" charset="0"/>
              <a:buChar char="•"/>
            </a:pPr>
            <a:r>
              <a:rPr lang="nl-NL" sz="1800" dirty="0" smtClean="0"/>
              <a:t>Reconstructieplan</a:t>
            </a:r>
          </a:p>
          <a:p>
            <a:pPr marL="857250" lvl="1" indent="-457200" eaLnBrk="1" hangingPunct="1">
              <a:buFont typeface="Arial" pitchFamily="34" charset="0"/>
              <a:buChar char="•"/>
            </a:pPr>
            <a:endParaRPr lang="nl-NL" sz="1800" dirty="0" smtClean="0"/>
          </a:p>
          <a:p>
            <a:pPr marL="857250" lvl="1" indent="-457200" eaLnBrk="1" hangingPunct="1">
              <a:buNone/>
            </a:pPr>
            <a:endParaRPr lang="nl-NL" sz="1800" dirty="0" smtClean="0"/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4192588" y="1504950"/>
            <a:ext cx="1747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 dirty="0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64344" y="2629287"/>
            <a:ext cx="2304000" cy="3600000"/>
          </a:xfrm>
          <a:prstGeom prst="rect">
            <a:avLst/>
          </a:prstGeom>
          <a:solidFill>
            <a:srgbClr val="FF751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>
              <a:solidFill>
                <a:schemeClr val="bg1"/>
              </a:solidFill>
            </a:endParaRPr>
          </a:p>
        </p:txBody>
      </p:sp>
      <p:pic>
        <p:nvPicPr>
          <p:cNvPr id="14" name="Picture 17" descr="IMG_4723wilgen knotte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200" y="2708920"/>
            <a:ext cx="2198686" cy="16483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94" name="Picture 2" descr="C:\Users\mha\AppData\Local\Temp\XPgrpwise\IMG_0086 - kop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0" y="4509119"/>
            <a:ext cx="2198289" cy="164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2699792" y="537321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Elk beheerplan moet voldoen aan    voorwaarden (eisen)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92461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0" t="16721" r="12336" b="12656"/>
          <a:stretch/>
        </p:blipFill>
        <p:spPr bwMode="auto">
          <a:xfrm rot="291642">
            <a:off x="4454346" y="4070837"/>
            <a:ext cx="3356688" cy="246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994" name="Picture 2" descr="C:\Users\mha\AppData\Local\Temp\XPgrpwise\Spr-mh-03120210153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727">
            <a:off x="6173598" y="718271"/>
            <a:ext cx="242435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3988" cy="1143000"/>
          </a:xfrm>
        </p:spPr>
        <p:txBody>
          <a:bodyPr/>
          <a:lstStyle/>
          <a:p>
            <a:pPr algn="ctr"/>
            <a:r>
              <a:rPr lang="nl-NL" dirty="0" smtClean="0"/>
              <a:t>Eisen beheerplan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08942" y="1484784"/>
            <a:ext cx="7773988" cy="4113212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nl-NL" sz="2400" dirty="0" smtClean="0"/>
              <a:t>Systematisch en overzichtelijk</a:t>
            </a:r>
          </a:p>
          <a:p>
            <a:pPr lvl="1">
              <a:buFont typeface="Arial" pitchFamily="34" charset="0"/>
              <a:buChar char="•"/>
            </a:pPr>
            <a:r>
              <a:rPr lang="nl-NL" sz="2400" dirty="0" smtClean="0"/>
              <a:t>Eenvoudig leesbaar</a:t>
            </a:r>
          </a:p>
          <a:p>
            <a:pPr lvl="1">
              <a:buFont typeface="Arial" pitchFamily="34" charset="0"/>
              <a:buChar char="•"/>
            </a:pPr>
            <a:r>
              <a:rPr lang="nl-NL" sz="2400" dirty="0" smtClean="0"/>
              <a:t>Niet teveel in detail</a:t>
            </a:r>
          </a:p>
          <a:p>
            <a:pPr lvl="1">
              <a:buFont typeface="Arial" pitchFamily="34" charset="0"/>
              <a:buChar char="•"/>
            </a:pPr>
            <a:r>
              <a:rPr lang="nl-NL" sz="2400" dirty="0" smtClean="0"/>
              <a:t>Flexibel, wijzigingen moeten eenvoudig aan te brengen zijn</a:t>
            </a:r>
          </a:p>
          <a:p>
            <a:pPr lvl="1">
              <a:buFont typeface="Arial" pitchFamily="34" charset="0"/>
              <a:buChar char="•"/>
            </a:pPr>
            <a:r>
              <a:rPr lang="nl-NL" sz="2400" dirty="0" smtClean="0"/>
              <a:t>Voldoen aan wet- en regelgeving</a:t>
            </a:r>
            <a:endParaRPr lang="nl-NL" sz="24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6A894-7D31-4054-91A7-60238BDCB7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Inhoud beheerplan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51520" y="1628800"/>
            <a:ext cx="5904656" cy="4681239"/>
          </a:xfrm>
        </p:spPr>
        <p:txBody>
          <a:bodyPr/>
          <a:lstStyle/>
          <a:p>
            <a:r>
              <a:rPr lang="nl-NL" sz="2400" dirty="0" smtClean="0"/>
              <a:t>Inhoud: opgezet plan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Beschrijving object: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Ligging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Beschrijving  + kaartje ligging in stad/dorp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Functie, omvang, globale opbouw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Plattegrond van het object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Inventarisatie: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Kwantitatief (aantallen of percentages)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kwalitatief</a:t>
            </a:r>
          </a:p>
          <a:p>
            <a:pPr lvl="1">
              <a:buFont typeface="Arial" pitchFamily="34" charset="0"/>
              <a:buChar char="•"/>
            </a:pPr>
            <a:endParaRPr lang="nl-NL" sz="1800" dirty="0" smtClean="0"/>
          </a:p>
          <a:p>
            <a:pPr>
              <a:buFont typeface="Arial" pitchFamily="34" charset="0"/>
              <a:buChar char="•"/>
            </a:pPr>
            <a:endParaRPr lang="nl-NL" sz="2400" dirty="0" smtClean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6A894-7D31-4054-91A7-60238BDCB7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AutoShape 2" descr="P10004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P100049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6" descr="P100049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Picture 2" descr="C:\Users\hso\AppData\Local\Temp\XPgrpwise\overl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86104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8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Vervolg Inhoud beheerplan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51520" y="1628800"/>
            <a:ext cx="5904656" cy="4681239"/>
          </a:xfrm>
        </p:spPr>
        <p:txBody>
          <a:bodyPr/>
          <a:lstStyle/>
          <a:p>
            <a:r>
              <a:rPr lang="nl-NL" sz="2400" dirty="0" smtClean="0"/>
              <a:t>Beschrijving eindbeelden en functies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Per beplantingsvorm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Beschreven eindbeeld, soms toegelicht met tekening op schaal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Beheeropzet per beplantingsvorm of beheergroep: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Globale meerjarenplanning voor 5-10 jaar</a:t>
            </a:r>
          </a:p>
          <a:p>
            <a:pPr lvl="2">
              <a:buFont typeface="Courier New" pitchFamily="49" charset="0"/>
              <a:buChar char="o"/>
            </a:pPr>
            <a:r>
              <a:rPr lang="nl-NL" sz="1800" dirty="0" smtClean="0"/>
              <a:t>Repeterend, preventief, correctief of </a:t>
            </a:r>
            <a:r>
              <a:rPr lang="nl-NL" sz="1800" dirty="0" err="1" smtClean="0"/>
              <a:t>renouverend</a:t>
            </a:r>
            <a:r>
              <a:rPr lang="nl-NL" sz="1800" dirty="0" smtClean="0"/>
              <a:t> onderhoud</a:t>
            </a:r>
            <a:endParaRPr lang="nl-NL" sz="1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6A894-7D31-4054-91A7-60238BDCB7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AutoShape 2" descr="P10004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P100049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6" descr="P100049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Picture 2" descr="C:\Users\hso\AppData\Local\Temp\XPgrpwise\overl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86104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86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82297" y="1317826"/>
            <a:ext cx="2448272" cy="49847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660D5-2C08-4119-80C9-FC3E96AF456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dirty="0" smtClean="0"/>
              <a:t>Stappen inventarisatie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4176464" cy="367312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err="1" smtClean="0"/>
              <a:t>Globale</a:t>
            </a:r>
            <a:r>
              <a:rPr lang="en-US" sz="2400" dirty="0" smtClean="0"/>
              <a:t> </a:t>
            </a:r>
            <a:r>
              <a:rPr lang="en-US" sz="2400" dirty="0" err="1" smtClean="0"/>
              <a:t>verkenning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err="1" smtClean="0"/>
              <a:t>Beheergroepen</a:t>
            </a:r>
            <a:r>
              <a:rPr lang="en-US" sz="2400" dirty="0" smtClean="0"/>
              <a:t> </a:t>
            </a:r>
            <a:r>
              <a:rPr lang="en-US" sz="2400" dirty="0" err="1" smtClean="0"/>
              <a:t>inventariseren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err="1" smtClean="0"/>
              <a:t>Vakken</a:t>
            </a:r>
            <a:r>
              <a:rPr lang="en-US" sz="2400" dirty="0" smtClean="0"/>
              <a:t> </a:t>
            </a:r>
            <a:r>
              <a:rPr lang="en-US" sz="2400" dirty="0" err="1" smtClean="0"/>
              <a:t>nummeren</a:t>
            </a:r>
            <a:r>
              <a:rPr lang="en-US" sz="2400" dirty="0" smtClean="0"/>
              <a:t> of </a:t>
            </a:r>
            <a:r>
              <a:rPr lang="en-US" sz="2400" dirty="0" err="1" smtClean="0"/>
              <a:t>coderen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err="1" smtClean="0"/>
              <a:t>Noteren</a:t>
            </a:r>
            <a:r>
              <a:rPr lang="en-US" sz="2400" dirty="0" smtClean="0"/>
              <a:t> </a:t>
            </a:r>
            <a:r>
              <a:rPr lang="en-US" sz="2400" dirty="0" err="1" smtClean="0"/>
              <a:t>functies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err="1" smtClean="0"/>
              <a:t>Verwerking</a:t>
            </a:r>
            <a:r>
              <a:rPr lang="en-US" sz="2400" dirty="0" smtClean="0"/>
              <a:t> </a:t>
            </a:r>
            <a:r>
              <a:rPr lang="en-US" sz="2400" dirty="0" err="1" smtClean="0"/>
              <a:t>gegevens</a:t>
            </a:r>
            <a:endParaRPr lang="en-US" sz="2400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 marL="400050" indent="-400050">
              <a:buFontTx/>
              <a:buNone/>
              <a:defRPr/>
            </a:pPr>
            <a:endParaRPr lang="en-US" dirty="0"/>
          </a:p>
        </p:txBody>
      </p:sp>
      <p:pic>
        <p:nvPicPr>
          <p:cNvPr id="11" name="Picture 11" descr="SANY01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8050"/>
            <a:ext cx="2880320" cy="232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55" y="3975379"/>
            <a:ext cx="2856781" cy="214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53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6804248" y="4437112"/>
            <a:ext cx="1800200" cy="22063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6012160" y="1412776"/>
            <a:ext cx="3024336" cy="244072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8" descr="DSC03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09120"/>
            <a:ext cx="1528700" cy="203777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xtLst/>
        </p:spPr>
      </p:pic>
      <p:pic>
        <p:nvPicPr>
          <p:cNvPr id="212998" name="Picture 6" descr="http://www.london-attractions.info/images/attractions/kew-garden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2771800" cy="20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Inventariseren beheergroepen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916832"/>
            <a:ext cx="5482952" cy="417718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nl-NL" sz="2400" dirty="0" smtClean="0"/>
              <a:t>Kwantitatieve gegevens zijn:</a:t>
            </a:r>
          </a:p>
          <a:p>
            <a:pPr lvl="2">
              <a:buFont typeface="Arial" pitchFamily="34" charset="0"/>
              <a:buChar char="•"/>
            </a:pPr>
            <a:r>
              <a:rPr lang="nl-NL" sz="1800" dirty="0" smtClean="0"/>
              <a:t>Oppervlakte, hoeveelheid, randlengte</a:t>
            </a:r>
          </a:p>
          <a:p>
            <a:pPr lvl="2">
              <a:buFont typeface="Arial" pitchFamily="34" charset="0"/>
              <a:buChar char="•"/>
            </a:pPr>
            <a:r>
              <a:rPr lang="nl-NL" sz="1800" dirty="0" smtClean="0"/>
              <a:t>Bezetting/plantafstand</a:t>
            </a:r>
          </a:p>
          <a:p>
            <a:pPr lvl="2">
              <a:buFont typeface="Arial" pitchFamily="34" charset="0"/>
              <a:buChar char="•"/>
            </a:pPr>
            <a:r>
              <a:rPr lang="nl-NL" sz="1800" dirty="0" smtClean="0"/>
              <a:t>Maat van de beplanting (bomen kroonprojectie of stamomvang)</a:t>
            </a:r>
          </a:p>
          <a:p>
            <a:pPr lvl="1">
              <a:buFont typeface="Arial" pitchFamily="34" charset="0"/>
              <a:buChar char="•"/>
            </a:pPr>
            <a:r>
              <a:rPr lang="nl-NL" sz="2400" dirty="0" smtClean="0"/>
              <a:t>Kwalitatieve gegevens zijn:</a:t>
            </a:r>
          </a:p>
          <a:p>
            <a:pPr lvl="2">
              <a:buFont typeface="Arial" pitchFamily="34" charset="0"/>
              <a:buChar char="•"/>
            </a:pPr>
            <a:r>
              <a:rPr lang="nl-NL" sz="1800" dirty="0" smtClean="0"/>
              <a:t>Vitaliteit</a:t>
            </a:r>
          </a:p>
          <a:p>
            <a:pPr lvl="2">
              <a:buFont typeface="Arial" pitchFamily="34" charset="0"/>
              <a:buChar char="•"/>
            </a:pPr>
            <a:r>
              <a:rPr lang="nl-NL" sz="1800" dirty="0" smtClean="0"/>
              <a:t>Samenstelling/kosten</a:t>
            </a:r>
          </a:p>
          <a:p>
            <a:pPr lvl="2">
              <a:buFont typeface="Arial" pitchFamily="34" charset="0"/>
              <a:buChar char="•"/>
            </a:pPr>
            <a:r>
              <a:rPr lang="nl-NL" sz="1800" dirty="0" smtClean="0"/>
              <a:t>Functioneren en groeiomstandigheden</a:t>
            </a:r>
          </a:p>
          <a:p>
            <a:pPr lvl="1">
              <a:buFont typeface="Arial" pitchFamily="34" charset="0"/>
              <a:buChar char="•"/>
            </a:pPr>
            <a:endParaRPr lang="nl-NL" sz="2400" dirty="0" smtClean="0"/>
          </a:p>
          <a:p>
            <a:pPr lvl="2">
              <a:buFont typeface="Arial" pitchFamily="34" charset="0"/>
              <a:buChar char="•"/>
            </a:pPr>
            <a:endParaRPr lang="nl-NL" sz="14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2918D-6304-4180-94A1-6D489421EBA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3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6228184" y="1268760"/>
            <a:ext cx="2915816" cy="4524315"/>
          </a:xfrm>
          <a:prstGeom prst="rect">
            <a:avLst/>
          </a:prstGeom>
          <a:solidFill>
            <a:srgbClr val="00B8CA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Beheergroepen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916832"/>
            <a:ext cx="7773988" cy="4113212"/>
          </a:xfrm>
        </p:spPr>
        <p:txBody>
          <a:bodyPr/>
          <a:lstStyle/>
          <a:p>
            <a:r>
              <a:rPr lang="nl-NL" sz="2400" dirty="0" smtClean="0"/>
              <a:t>Vaak via de IMAG code</a:t>
            </a:r>
          </a:p>
          <a:p>
            <a:r>
              <a:rPr lang="nl-NL" sz="2400" dirty="0" smtClean="0"/>
              <a:t>Houtige gewassen, code 21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Bomen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Bosplantsoen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Heesters en botanische rozen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Struikrozen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Hagen en blokhagen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gevelbeplanting</a:t>
            </a:r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2918D-6304-4180-94A1-6D489421EBA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2" descr="C:\Users\hso\AppData\Local\Temp\XPgrpwise\eindresultaat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2132856"/>
            <a:ext cx="2843809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9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Vervolg beheergroepen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2918D-6304-4180-94A1-6D489421EBA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94242" name="Picture 2" descr="I:\DCIM\100MSDCF\DSC01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978" y="2708920"/>
            <a:ext cx="4619229" cy="3464421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539552" y="1772816"/>
            <a:ext cx="74168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400" dirty="0" smtClean="0"/>
              <a:t>  Kruidachtige Planten, Code 22: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/>
              <a:t>  Wisselperken en Bloembakken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/>
              <a:t>  Vaste Planten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  Grassen, Code 23: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/>
              <a:t>  Gazon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/>
              <a:t>  Trapveld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/>
              <a:t>  Ruwgras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/>
              <a:t>  </a:t>
            </a:r>
            <a:r>
              <a:rPr lang="nl-NL" dirty="0" err="1" smtClean="0"/>
              <a:t>Verwilderingsterrein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978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660D5-2C08-4119-80C9-FC3E96AF456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dirty="0" smtClean="0"/>
              <a:t>Vervolg beheergroepen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808" y="1916832"/>
            <a:ext cx="5459388" cy="4544541"/>
          </a:xfrm>
        </p:spPr>
        <p:txBody>
          <a:bodyPr/>
          <a:lstStyle/>
          <a:p>
            <a:r>
              <a:rPr lang="nl-NL" sz="2400" dirty="0" smtClean="0"/>
              <a:t>Verhardingen, code 24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Gesloten verhardingen (asfalt, beton)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Open element verharding (bestrating)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err="1" smtClean="0"/>
              <a:t>Half-verharding</a:t>
            </a:r>
            <a:r>
              <a:rPr lang="nl-NL" sz="1800" dirty="0" smtClean="0"/>
              <a:t>  w.o. wegen en paden</a:t>
            </a:r>
          </a:p>
          <a:p>
            <a:r>
              <a:rPr lang="nl-NL" sz="2400" dirty="0" smtClean="0"/>
              <a:t>Afrasteringen, code 25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Permanent of tijdelijk</a:t>
            </a:r>
          </a:p>
          <a:p>
            <a:r>
              <a:rPr lang="nl-NL" sz="2400" dirty="0" smtClean="0"/>
              <a:t>Speelgelegenheden en meubilair, code 36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Zandbak, speeltoestellen, bankjes, prullenmanden, enz.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38919" y="1304783"/>
            <a:ext cx="2304000" cy="5220000"/>
          </a:xfrm>
          <a:prstGeom prst="rect">
            <a:avLst/>
          </a:prstGeom>
          <a:solidFill>
            <a:srgbClr val="00B8CA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>
              <a:solidFill>
                <a:schemeClr val="bg1"/>
              </a:solidFill>
            </a:endParaRPr>
          </a:p>
        </p:txBody>
      </p:sp>
      <p:pic>
        <p:nvPicPr>
          <p:cNvPr id="215042" name="Picture 2" descr="https://livelink.groenkennisnet.nl/livelink/llisapi.dll/P9280273.JPG?func=doc.Fetch&amp;nodeid=120483002&amp;docTitle=P9280273%2E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44" name="Picture 4" descr="https://livelink.groenkennisnet.nl/livelink/llisapi.dll/P1050717.JPG?func=doc.Fetch&amp;nodeid=121492342&amp;docTitle=P1050717%2E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5" y="4779087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46" name="Picture 6" descr="http://www.hovenier-concurrent.nl/wp-content/gallery/projecten/naturlijke%20vij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97" y="3122695"/>
            <a:ext cx="221784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4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Vervolg beheergroepen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2918D-6304-4180-94A1-6D489421EBA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kstvak 5"/>
          <p:cNvSpPr txBox="1"/>
          <p:nvPr/>
        </p:nvSpPr>
        <p:spPr>
          <a:xfrm>
            <a:off x="539552" y="1772816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400" dirty="0" smtClean="0"/>
              <a:t>  Water En Natte Oevers, Code 27: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/>
              <a:t>  Sloten En Singels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/>
              <a:t>  Vijver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/>
              <a:t>  Natte Oevers</a:t>
            </a:r>
          </a:p>
          <a:p>
            <a:pPr lvl="1">
              <a:buFont typeface="Arial" pitchFamily="34" charset="0"/>
              <a:buChar char="•"/>
            </a:pPr>
            <a:endParaRPr lang="nl-NL" dirty="0" smtClean="0"/>
          </a:p>
          <a:p>
            <a:r>
              <a:rPr lang="nl-NL" sz="2400" dirty="0" smtClean="0"/>
              <a:t>Uiteraard hoeven niet alle </a:t>
            </a:r>
          </a:p>
          <a:p>
            <a:r>
              <a:rPr lang="nl-NL" sz="2400" dirty="0" smtClean="0"/>
              <a:t>beheergroepen in een </a:t>
            </a:r>
          </a:p>
          <a:p>
            <a:r>
              <a:rPr lang="nl-NL" sz="2400" dirty="0" smtClean="0"/>
              <a:t>groenobject voor te komen</a:t>
            </a:r>
          </a:p>
        </p:txBody>
      </p:sp>
      <p:pic>
        <p:nvPicPr>
          <p:cNvPr id="8" name="Picture 6" descr="http://www.hovenier-concurrent.nl/wp-content/gallery/projecten/naturlijke%20vij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355976" cy="31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33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B050"/>
                </a:solidFill>
              </a:rPr>
              <a:t>GROEN?</a:t>
            </a:r>
            <a:r>
              <a:rPr lang="nl-NL" dirty="0">
                <a:solidFill>
                  <a:srgbClr val="00B050"/>
                </a:solidFill>
              </a:rPr>
              <a:t/>
            </a:r>
            <a:br>
              <a:rPr lang="nl-NL" dirty="0">
                <a:solidFill>
                  <a:srgbClr val="00B050"/>
                </a:solidFill>
              </a:rPr>
            </a:br>
            <a:r>
              <a:rPr lang="nl-NL" dirty="0" smtClean="0">
                <a:solidFill>
                  <a:srgbClr val="00B050"/>
                </a:solidFill>
              </a:rPr>
              <a:t>Groen </a:t>
            </a:r>
            <a:r>
              <a:rPr lang="nl-NL" dirty="0" smtClean="0"/>
              <a:t>–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Grijs</a:t>
            </a:r>
            <a:r>
              <a:rPr lang="nl-NL" dirty="0" smtClean="0">
                <a:solidFill>
                  <a:srgbClr val="00B050"/>
                </a:solidFill>
              </a:rPr>
              <a:t> </a:t>
            </a:r>
            <a:r>
              <a:rPr lang="nl-NL" dirty="0" smtClean="0"/>
              <a:t>–</a:t>
            </a:r>
            <a:r>
              <a:rPr lang="nl-NL" dirty="0" smtClean="0">
                <a:solidFill>
                  <a:srgbClr val="00B050"/>
                </a:solidFill>
              </a:rPr>
              <a:t> </a:t>
            </a:r>
            <a:r>
              <a:rPr lang="nl-NL" dirty="0" smtClean="0">
                <a:solidFill>
                  <a:srgbClr val="009FE3"/>
                </a:solidFill>
              </a:rPr>
              <a:t>Blauw</a:t>
            </a:r>
            <a:r>
              <a:rPr lang="nl-NL" dirty="0" smtClean="0">
                <a:solidFill>
                  <a:srgbClr val="00B050"/>
                </a:solidFill>
              </a:rPr>
              <a:t> </a:t>
            </a:r>
            <a:r>
              <a:rPr lang="nl-NL" dirty="0" smtClean="0"/>
              <a:t>en</a:t>
            </a:r>
            <a:r>
              <a:rPr lang="nl-NL" dirty="0" smtClean="0">
                <a:solidFill>
                  <a:srgbClr val="00B050"/>
                </a:solidFill>
              </a:rPr>
              <a:t> </a:t>
            </a:r>
            <a:r>
              <a:rPr lang="nl-NL" dirty="0" smtClean="0">
                <a:solidFill>
                  <a:srgbClr val="E30613"/>
                </a:solidFill>
              </a:rPr>
              <a:t>Rood</a:t>
            </a:r>
            <a:endParaRPr lang="nl-NL" dirty="0">
              <a:solidFill>
                <a:srgbClr val="E30613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een element dat de kwaliteit van de openbare ruimte of particuliere tuin bepaalt.</a:t>
            </a:r>
          </a:p>
          <a:p>
            <a:r>
              <a:rPr lang="nl-NL" dirty="0"/>
              <a:t>Vraagt om totale begeleiding van beleidsaspecten tot en met schoffelen.</a:t>
            </a:r>
          </a:p>
          <a:p>
            <a:r>
              <a:rPr lang="nl-NL" dirty="0"/>
              <a:t>Vraagt om visie ontwikkeling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I B O R,</a:t>
            </a:r>
          </a:p>
          <a:p>
            <a:pPr marL="0" indent="0">
              <a:buNone/>
            </a:pPr>
            <a:r>
              <a:rPr lang="nl-NL" dirty="0" smtClean="0"/>
              <a:t>Integraal Buurtbeheer van de Openbare Ruimte.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5571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660D5-2C08-4119-80C9-FC3E96AF456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dirty="0" smtClean="0"/>
              <a:t>Voorbeelden inventarisatie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5816" y="2313459"/>
            <a:ext cx="5459388" cy="4544541"/>
          </a:xfrm>
        </p:spPr>
        <p:txBody>
          <a:bodyPr/>
          <a:lstStyle/>
          <a:p>
            <a:r>
              <a:rPr lang="nl-NL" sz="2400" dirty="0" smtClean="0"/>
              <a:t>Bosplantsoen: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Oppervlakte 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Samenstelling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err="1" smtClean="0"/>
              <a:t>Bedekkingsgraad</a:t>
            </a:r>
            <a:endParaRPr lang="nl-NL" sz="1800" dirty="0" smtClean="0"/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Hoogte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Huidige staat van onderhoud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Toepassing of functie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38919" y="1304783"/>
            <a:ext cx="2304000" cy="5220000"/>
          </a:xfrm>
          <a:prstGeom prst="rect">
            <a:avLst/>
          </a:prstGeom>
          <a:solidFill>
            <a:srgbClr val="00B8CA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>
              <a:solidFill>
                <a:schemeClr val="bg1"/>
              </a:solidFill>
            </a:endParaRPr>
          </a:p>
        </p:txBody>
      </p:sp>
      <p:pic>
        <p:nvPicPr>
          <p:cNvPr id="215042" name="Picture 2" descr="https://livelink.groenkennisnet.nl/livelink/llisapi.dll/P9280273.JPG?func=doc.Fetch&amp;nodeid=120483002&amp;docTitle=P9280273%2E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44" name="Picture 4" descr="https://livelink.groenkennisnet.nl/livelink/llisapi.dll/P1050717.JPG?func=doc.Fetch&amp;nodeid=121492342&amp;docTitle=P1050717%2E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5" y="4779087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46" name="Picture 6" descr="http://www.hovenier-concurrent.nl/wp-content/gallery/projecten/naturlijke%20vij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97" y="3122695"/>
            <a:ext cx="221784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7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660D5-2C08-4119-80C9-FC3E96AF456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dirty="0" smtClean="0"/>
              <a:t>Voorbeelden inventarisatie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5816" y="2313459"/>
            <a:ext cx="5459388" cy="4544541"/>
          </a:xfrm>
        </p:spPr>
        <p:txBody>
          <a:bodyPr/>
          <a:lstStyle/>
          <a:p>
            <a:r>
              <a:rPr lang="nl-NL" sz="2400" dirty="0" smtClean="0"/>
              <a:t>Grassen: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Gazon en trapveld</a:t>
            </a:r>
          </a:p>
          <a:p>
            <a:pPr lvl="2">
              <a:buFont typeface="Arial" pitchFamily="34" charset="0"/>
              <a:buChar char="•"/>
            </a:pPr>
            <a:r>
              <a:rPr lang="nl-NL" sz="1600" dirty="0" smtClean="0"/>
              <a:t>Type gazon</a:t>
            </a:r>
          </a:p>
          <a:p>
            <a:pPr lvl="2">
              <a:buFont typeface="Arial" pitchFamily="34" charset="0"/>
              <a:buChar char="•"/>
            </a:pPr>
            <a:r>
              <a:rPr lang="nl-NL" sz="1600" dirty="0" smtClean="0"/>
              <a:t>Oppervlakte</a:t>
            </a:r>
          </a:p>
          <a:p>
            <a:pPr lvl="2">
              <a:buFont typeface="Arial" pitchFamily="34" charset="0"/>
              <a:buChar char="•"/>
            </a:pPr>
            <a:r>
              <a:rPr lang="nl-NL" sz="1600" dirty="0" smtClean="0"/>
              <a:t>Aantal meters grasland langs verharding</a:t>
            </a:r>
          </a:p>
          <a:p>
            <a:pPr lvl="2">
              <a:buFont typeface="Arial" pitchFamily="34" charset="0"/>
              <a:buChar char="•"/>
            </a:pPr>
            <a:r>
              <a:rPr lang="nl-NL" sz="1600" dirty="0" smtClean="0"/>
              <a:t>Aantal meters grasland langs beplanting</a:t>
            </a:r>
          </a:p>
          <a:p>
            <a:pPr lvl="2">
              <a:buFont typeface="Arial" pitchFamily="34" charset="0"/>
              <a:buChar char="•"/>
            </a:pPr>
            <a:r>
              <a:rPr lang="nl-NL" sz="1600" dirty="0" smtClean="0"/>
              <a:t>Huidige staat van onderhoud</a:t>
            </a:r>
          </a:p>
          <a:p>
            <a:pPr lvl="2">
              <a:buFont typeface="Arial" pitchFamily="34" charset="0"/>
              <a:buChar char="•"/>
            </a:pPr>
            <a:r>
              <a:rPr lang="nl-NL" sz="1600" dirty="0" smtClean="0"/>
              <a:t>Groeiomstandigheden </a:t>
            </a:r>
          </a:p>
          <a:p>
            <a:pPr lvl="2">
              <a:buFont typeface="Arial" pitchFamily="34" charset="0"/>
              <a:buChar char="•"/>
            </a:pPr>
            <a:endParaRPr lang="nl-NL" sz="1200" dirty="0" smtClean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38919" y="1304783"/>
            <a:ext cx="2304000" cy="5220000"/>
          </a:xfrm>
          <a:prstGeom prst="rect">
            <a:avLst/>
          </a:prstGeom>
          <a:solidFill>
            <a:srgbClr val="00B8CA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nl-NL" sz="1800" b="1" dirty="0">
              <a:solidFill>
                <a:schemeClr val="bg1"/>
              </a:solidFill>
            </a:endParaRPr>
          </a:p>
        </p:txBody>
      </p:sp>
      <p:pic>
        <p:nvPicPr>
          <p:cNvPr id="215042" name="Picture 2" descr="https://livelink.groenkennisnet.nl/livelink/llisapi.dll/P9280273.JPG?func=doc.Fetch&amp;nodeid=120483002&amp;docTitle=P9280273%2E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44" name="Picture 4" descr="https://livelink.groenkennisnet.nl/livelink/llisapi.dll/P1050717.JPG?func=doc.Fetch&amp;nodeid=121492342&amp;docTitle=P1050717%2E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5" y="4779087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46" name="Picture 6" descr="http://www.hovenier-concurrent.nl/wp-content/gallery/projecten/naturlijke%20vij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21784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28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ocenten Fase2\_Tuin, park en landschap\allles mappen voor 2010\FotobakHSO\2011-6-30 T32 en T42 Mondo Verde\P10106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17" y="4149080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660D5-2C08-4119-80C9-FC3E96AF456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dirty="0" smtClean="0"/>
              <a:t>Werkplan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8051676" cy="4472533"/>
          </a:xfrm>
        </p:spPr>
        <p:txBody>
          <a:bodyPr/>
          <a:lstStyle/>
          <a:p>
            <a:r>
              <a:rPr lang="nl-NL" sz="2400" dirty="0" smtClean="0"/>
              <a:t>Uit beheerplan afgeleid plan voor het uitvoerende niveau,</a:t>
            </a:r>
          </a:p>
          <a:p>
            <a:r>
              <a:rPr lang="nl-NL" sz="2400" dirty="0" smtClean="0"/>
              <a:t>Waarin voor een bepaald jaar voor een groenobject de te nemen beheermaatregelen, werkplanning en voorcalculatie zijn aangegeven.</a:t>
            </a:r>
          </a:p>
          <a:p>
            <a:r>
              <a:rPr lang="nl-NL" sz="2400" dirty="0" smtClean="0"/>
              <a:t>  Bevat bewerkingspercentages, </a:t>
            </a:r>
          </a:p>
          <a:p>
            <a:pPr lvl="1">
              <a:buNone/>
            </a:pPr>
            <a:r>
              <a:rPr lang="nl-NL" sz="2400" dirty="0" smtClean="0"/>
              <a:t>      beheerfrequenties en </a:t>
            </a:r>
          </a:p>
          <a:p>
            <a:pPr lvl="1">
              <a:buNone/>
            </a:pPr>
            <a:r>
              <a:rPr lang="nl-NL" sz="2400" dirty="0" smtClean="0"/>
              <a:t>      normtijden.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9169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Beeldbestek beplanting onkruid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2918D-6304-4180-94A1-6D489421EBA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26" name="Picture 2" descr="J:\Helmond Cyrille De Groene Campus\2013-01 (jan)\scannen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8" cy="5256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8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Boomspiegel onkruid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2918D-6304-4180-94A1-6D489421EBA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050" name="Picture 2" descr="J:\Helmond Cyrille De Groene Campus\2013-01 (jan)\scannen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96162"/>
            <a:ext cx="8784976" cy="5157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68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Gras – gazon - graslengte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2918D-6304-4180-94A1-6D489421EBA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074" name="Picture 2" descr="J:\Helmond Cyrille De Groene Campus\2013-01 (jan)\scannen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40960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21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Gras . recreatief grasveld . graslengte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2918D-6304-4180-94A1-6D489421EBA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098" name="Picture 2" descr="J:\Helmond Cyrille De Groene Campus\2013-01 (jan)\scannen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57" y="1268760"/>
            <a:ext cx="7945935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53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Grof zwerfafval in beplanting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2918D-6304-4180-94A1-6D489421EBA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122" name="Picture 2" descr="J:\Helmond Cyrille De Groene Campus\2013-01 (jan)\scannen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568952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372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Grof zwerfafval in beplanting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2918D-6304-4180-94A1-6D489421EBA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146" name="Picture 2" descr="J:\Helmond Cyrille De Groene Campus\2013-01 (jan)\scannen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568952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203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Onkruid verharding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2918D-6304-4180-94A1-6D489421EBA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170" name="Picture 2" descr="J:\Helmond Cyrille De Groene Campus\2013-01 (jan)\scannen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568952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932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8A3F1-ED74-43CA-AE86-4EC6262F61D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773987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nl-NL" dirty="0" smtClean="0"/>
              <a:t>Planmatig groenbeleid</a:t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2915816" y="1988840"/>
            <a:ext cx="5616624" cy="4113212"/>
          </a:xfrm>
        </p:spPr>
        <p:txBody>
          <a:bodyPr>
            <a:normAutofit fontScale="92500" lnSpcReduction="10000"/>
          </a:bodyPr>
          <a:lstStyle/>
          <a:p>
            <a:r>
              <a:rPr lang="nl-NL" sz="2400" dirty="0" smtClean="0"/>
              <a:t>Is een visie op lange termijn</a:t>
            </a:r>
          </a:p>
          <a:p>
            <a:pPr>
              <a:buNone/>
            </a:pPr>
            <a:r>
              <a:rPr lang="nl-NL" sz="2000" dirty="0" smtClean="0"/>
              <a:t>    </a:t>
            </a:r>
            <a:r>
              <a:rPr lang="nl-NL" sz="1800" dirty="0" smtClean="0"/>
              <a:t>- hier sta ik</a:t>
            </a:r>
          </a:p>
          <a:p>
            <a:pPr>
              <a:buNone/>
            </a:pPr>
            <a:r>
              <a:rPr lang="nl-NL" sz="1800" dirty="0" smtClean="0"/>
              <a:t>    - daar wil ik naar toe</a:t>
            </a:r>
          </a:p>
          <a:p>
            <a:pPr>
              <a:buNone/>
            </a:pPr>
            <a:r>
              <a:rPr lang="nl-NL" sz="1800" dirty="0" smtClean="0"/>
              <a:t>    - zo wil ik er komen</a:t>
            </a:r>
          </a:p>
          <a:p>
            <a:pPr>
              <a:buNone/>
            </a:pPr>
            <a:r>
              <a:rPr lang="nl-NL" sz="1800" dirty="0" smtClean="0"/>
              <a:t>    - dat heb ik er voor over</a:t>
            </a:r>
          </a:p>
          <a:p>
            <a:pPr>
              <a:buNone/>
            </a:pPr>
            <a:endParaRPr lang="nl-NL" sz="1800" dirty="0" smtClean="0"/>
          </a:p>
          <a:p>
            <a:pPr>
              <a:buNone/>
            </a:pPr>
            <a:endParaRPr lang="nl-NL" sz="1800" dirty="0"/>
          </a:p>
          <a:p>
            <a:pPr>
              <a:buNone/>
            </a:pPr>
            <a:r>
              <a:rPr lang="nl-NL" sz="1800" dirty="0"/>
              <a:t>Boek "Basisboek groenontwerp en </a:t>
            </a:r>
            <a:r>
              <a:rPr lang="nl-NL" sz="1800" dirty="0" err="1"/>
              <a:t>Beheer"door</a:t>
            </a:r>
            <a:r>
              <a:rPr lang="nl-NL" sz="1800" dirty="0"/>
              <a:t>, pagina 109 t/m 125</a:t>
            </a:r>
            <a:endParaRPr lang="nl-NL" sz="1800" dirty="0" smtClean="0"/>
          </a:p>
          <a:p>
            <a:pPr>
              <a:buNone/>
            </a:pPr>
            <a:endParaRPr lang="nl-NL" sz="1800" dirty="0" smtClean="0"/>
          </a:p>
          <a:p>
            <a:pPr>
              <a:buNone/>
            </a:pPr>
            <a:endParaRPr lang="nl-NL" sz="1800" dirty="0" smtClean="0"/>
          </a:p>
          <a:p>
            <a:r>
              <a:rPr lang="nl-NL" sz="2400" dirty="0" smtClean="0"/>
              <a:t>Bestaat uit meerdere niveaus:</a:t>
            </a:r>
          </a:p>
          <a:p>
            <a:pPr>
              <a:buNone/>
            </a:pPr>
            <a:endParaRPr lang="nl-NL" sz="1800" dirty="0" smtClean="0"/>
          </a:p>
          <a:p>
            <a:pPr>
              <a:buNone/>
            </a:pPr>
            <a:endParaRPr lang="nl-NL" sz="1800" dirty="0" smtClean="0"/>
          </a:p>
          <a:p>
            <a:pPr lvl="0">
              <a:defRPr/>
            </a:pPr>
            <a:endParaRPr lang="nl-NL" sz="2000" dirty="0" smtClean="0"/>
          </a:p>
          <a:p>
            <a:endParaRPr lang="nl-NL" dirty="0"/>
          </a:p>
        </p:txBody>
      </p:sp>
      <p:pic>
        <p:nvPicPr>
          <p:cNvPr id="9" name="Picture 6" descr="food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330092" cy="35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Jongen met landmet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4" t="10417" r="4986"/>
          <a:stretch/>
        </p:blipFill>
        <p:spPr bwMode="auto">
          <a:xfrm>
            <a:off x="179511" y="3307117"/>
            <a:ext cx="2330093" cy="175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_MG_44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8" y="5013176"/>
            <a:ext cx="2330093" cy="155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65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Staat elementverharding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2918D-6304-4180-94A1-6D489421EBA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8194" name="Picture 2" descr="J:\Helmond Cyrille De Groene Campus\2013-01 (jan)\scannen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640960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38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Afvalbak </a:t>
            </a:r>
            <a:r>
              <a:rPr lang="nl-NL" dirty="0" err="1" smtClean="0"/>
              <a:t>vullingsgraad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2918D-6304-4180-94A1-6D489421EBA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9218" name="Picture 2" descr="J:\Helmond Cyrille De Groene Campus\2013-01 (jan)\scannen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40960" cy="5040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662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8A3F1-ED74-43CA-AE86-4EC6262F61D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773987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nl-NL" dirty="0" smtClean="0"/>
              <a:t>Verschillende </a:t>
            </a:r>
            <a:r>
              <a:rPr lang="nl-NL" dirty="0" err="1" smtClean="0"/>
              <a:t>niveau’s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491880" y="2420888"/>
            <a:ext cx="4968552" cy="4113212"/>
          </a:xfrm>
        </p:spPr>
        <p:txBody>
          <a:bodyPr/>
          <a:lstStyle/>
          <a:p>
            <a:r>
              <a:rPr lang="nl-NL" sz="2400" dirty="0" smtClean="0"/>
              <a:t>Groenvisie/groenbeleid</a:t>
            </a:r>
          </a:p>
          <a:p>
            <a:r>
              <a:rPr lang="nl-NL" sz="2400" dirty="0" smtClean="0"/>
              <a:t>Groenstructuurplan</a:t>
            </a:r>
          </a:p>
          <a:p>
            <a:r>
              <a:rPr lang="nl-NL" sz="2400" dirty="0" smtClean="0"/>
              <a:t>Beheerplan</a:t>
            </a:r>
          </a:p>
          <a:p>
            <a:r>
              <a:rPr lang="nl-NL" sz="2400" dirty="0" smtClean="0"/>
              <a:t>Werkplan</a:t>
            </a:r>
            <a:endParaRPr lang="nl-NL" sz="2400" dirty="0"/>
          </a:p>
        </p:txBody>
      </p:sp>
      <p:pic>
        <p:nvPicPr>
          <p:cNvPr id="8" name="Picture 9" descr="H:\presentatie\20110509-_MG_9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9" y="2492896"/>
            <a:ext cx="2160000" cy="323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:\presentatie\20110510-_MG_9718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9" y="1268760"/>
            <a:ext cx="2160000" cy="143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:\presentatie\20110509-_MG_93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9" y="5150097"/>
            <a:ext cx="2168450" cy="144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6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 smtClean="0"/>
              <a:t>Groenstructuurplan</a:t>
            </a:r>
            <a:br>
              <a:rPr lang="nl-NL" dirty="0" smtClean="0"/>
            </a:br>
            <a:r>
              <a:rPr lang="nl-NL" sz="2800" dirty="0" smtClean="0">
                <a:solidFill>
                  <a:srgbClr val="FF0000"/>
                </a:solidFill>
              </a:rPr>
              <a:t>Strategisch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2918D-6304-4180-94A1-6D489421EBA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57200" y="1916113"/>
            <a:ext cx="8147248" cy="4113212"/>
          </a:xfrm>
        </p:spPr>
        <p:txBody>
          <a:bodyPr>
            <a:normAutofit/>
          </a:bodyPr>
          <a:lstStyle/>
          <a:p>
            <a:r>
              <a:rPr lang="nl-NL" sz="2400" dirty="0" smtClean="0"/>
              <a:t>Gemaakt op en voor beleidsniveau (Beleidsplan/Groenvisie)</a:t>
            </a:r>
          </a:p>
          <a:p>
            <a:r>
              <a:rPr lang="nl-NL" sz="2400" dirty="0" smtClean="0"/>
              <a:t>Voor middellange termijn (ca. 15 jaar)</a:t>
            </a:r>
          </a:p>
          <a:p>
            <a:r>
              <a:rPr lang="nl-NL" sz="2400" dirty="0" smtClean="0"/>
              <a:t>Bestaat uit:</a:t>
            </a:r>
          </a:p>
          <a:p>
            <a:pPr lvl="1"/>
            <a:r>
              <a:rPr lang="nl-NL" sz="1800" dirty="0" smtClean="0"/>
              <a:t>Visueel ruimtelijke structuren</a:t>
            </a:r>
          </a:p>
          <a:p>
            <a:pPr lvl="1"/>
            <a:r>
              <a:rPr lang="nl-NL" sz="1800" dirty="0" smtClean="0"/>
              <a:t>Functie en gebruik groenobjecten</a:t>
            </a:r>
          </a:p>
          <a:p>
            <a:pPr lvl="1"/>
            <a:r>
              <a:rPr lang="nl-NL" sz="1800" dirty="0" smtClean="0"/>
              <a:t>Uitgangspunten (bv ecologisch)</a:t>
            </a:r>
          </a:p>
          <a:p>
            <a:pPr lvl="1"/>
            <a:r>
              <a:rPr lang="nl-NL" sz="1800" dirty="0" smtClean="0"/>
              <a:t>Beheermethoden</a:t>
            </a:r>
          </a:p>
          <a:p>
            <a:pPr lvl="1"/>
            <a:r>
              <a:rPr lang="nl-NL" sz="1800" dirty="0" smtClean="0"/>
              <a:t>Budgettering</a:t>
            </a:r>
          </a:p>
          <a:p>
            <a:r>
              <a:rPr lang="nl-NL" sz="2400" dirty="0" smtClean="0"/>
              <a:t>Gelet wordt op kwaliteit, duurzaamheid en flexibiliteit</a:t>
            </a:r>
          </a:p>
          <a:p>
            <a:pPr lvl="1"/>
            <a:r>
              <a:rPr lang="nl-NL" sz="1800" dirty="0" smtClean="0"/>
              <a:t>beantwoord </a:t>
            </a:r>
            <a:r>
              <a:rPr lang="nl-NL" sz="1800" dirty="0"/>
              <a:t>de WAT,WAAR,WELKE,WAAROM vraag </a:t>
            </a:r>
            <a:endParaRPr lang="nl-NL" sz="1800" dirty="0" smtClean="0"/>
          </a:p>
          <a:p>
            <a:pPr lvl="1"/>
            <a:r>
              <a:rPr lang="nl-NL" sz="1800" dirty="0" smtClean="0"/>
              <a:t>Besluitvorming </a:t>
            </a:r>
            <a:r>
              <a:rPr lang="nl-NL" sz="1800" dirty="0"/>
              <a:t>door </a:t>
            </a:r>
            <a:r>
              <a:rPr lang="nl-NL" sz="1800" dirty="0" smtClean="0"/>
              <a:t>Gemeenteraad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23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Groenbeheerplan</a:t>
            </a:r>
            <a:br>
              <a:rPr lang="nl-NL" dirty="0" smtClean="0"/>
            </a:br>
            <a:r>
              <a:rPr lang="nl-NL" sz="2800" dirty="0" smtClean="0">
                <a:solidFill>
                  <a:srgbClr val="FF0000"/>
                </a:solidFill>
              </a:rPr>
              <a:t>Tactisch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2918D-6304-4180-94A1-6D489421EBA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39552" y="2132856"/>
            <a:ext cx="7773988" cy="4113212"/>
          </a:xfrm>
        </p:spPr>
        <p:txBody>
          <a:bodyPr/>
          <a:lstStyle/>
          <a:p>
            <a:r>
              <a:rPr lang="nl-NL" sz="2400" dirty="0" smtClean="0"/>
              <a:t>Gemaakt op en voor beheerniveau</a:t>
            </a:r>
          </a:p>
          <a:p>
            <a:r>
              <a:rPr lang="nl-NL" sz="2400" dirty="0" smtClean="0"/>
              <a:t>Strategisch plan op vrij korte termijn: 5-10 jaar</a:t>
            </a:r>
          </a:p>
          <a:p>
            <a:r>
              <a:rPr lang="nl-NL" sz="2400" dirty="0" smtClean="0"/>
              <a:t>Doelgericht en effectief</a:t>
            </a:r>
          </a:p>
          <a:p>
            <a:r>
              <a:rPr lang="nl-NL" sz="2400" dirty="0" smtClean="0"/>
              <a:t>Centrale vraag: hoe kan het gewenste doel bereikt worden</a:t>
            </a:r>
          </a:p>
          <a:p>
            <a:r>
              <a:rPr lang="nl-NL" sz="2400" dirty="0" smtClean="0"/>
              <a:t>Besluitvorming door college van B&amp;W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816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Werkplan/Onderhoudsplan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1800" dirty="0" smtClean="0">
                <a:solidFill>
                  <a:srgbClr val="FF0000"/>
                </a:solidFill>
              </a:rPr>
              <a:t>Operationeel</a:t>
            </a:r>
            <a:endParaRPr lang="nl-NL" sz="18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beantwoord </a:t>
            </a:r>
            <a:r>
              <a:rPr lang="nl-NL" dirty="0"/>
              <a:t>de DOE </a:t>
            </a:r>
            <a:r>
              <a:rPr lang="nl-NL" dirty="0" smtClean="0"/>
              <a:t>vraag</a:t>
            </a:r>
          </a:p>
          <a:p>
            <a:r>
              <a:rPr lang="nl-NL" dirty="0" smtClean="0"/>
              <a:t>Besluitvorming </a:t>
            </a:r>
            <a:r>
              <a:rPr lang="nl-NL" dirty="0"/>
              <a:t>door </a:t>
            </a:r>
            <a:r>
              <a:rPr lang="nl-NL" dirty="0" smtClean="0"/>
              <a:t>Directie (?)</a:t>
            </a:r>
          </a:p>
          <a:p>
            <a:r>
              <a:rPr lang="nl-NL" dirty="0" smtClean="0"/>
              <a:t>Meestal uitgewerkt voor 1 jaar, soms 3 jaren</a:t>
            </a:r>
          </a:p>
          <a:p>
            <a:r>
              <a:rPr lang="nl-NL" dirty="0" smtClean="0"/>
              <a:t>Begeleidt met Beeldkwaliteitsbestek</a:t>
            </a:r>
          </a:p>
          <a:p>
            <a:r>
              <a:rPr lang="nl-NL" dirty="0" smtClean="0"/>
              <a:t>Beheergroepen-hoeveelheden-frequenties-bewerkingspercentage-uren-kosten-microplanning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440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8A3F1-ED74-43CA-AE86-4EC6262F61D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7773987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Waarom een beheerplan?</a:t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2483768" y="2060848"/>
            <a:ext cx="6480720" cy="5184576"/>
          </a:xfrm>
        </p:spPr>
        <p:txBody>
          <a:bodyPr/>
          <a:lstStyle/>
          <a:p>
            <a:r>
              <a:rPr lang="nl-NL" sz="2400" dirty="0" smtClean="0"/>
              <a:t>Afstand chef-hovenier is groter</a:t>
            </a:r>
          </a:p>
          <a:p>
            <a:r>
              <a:rPr lang="nl-NL" sz="2400" dirty="0" smtClean="0"/>
              <a:t>Meer wisseling personeel</a:t>
            </a:r>
          </a:p>
          <a:p>
            <a:r>
              <a:rPr lang="nl-NL" sz="2400" dirty="0" smtClean="0"/>
              <a:t>Uitbreiding van groenareaal</a:t>
            </a:r>
          </a:p>
          <a:p>
            <a:r>
              <a:rPr lang="nl-NL" sz="2400" dirty="0" smtClean="0"/>
              <a:t>Uitbreiding van de functie van het groen</a:t>
            </a:r>
          </a:p>
          <a:p>
            <a:r>
              <a:rPr lang="nl-NL" sz="2400" dirty="0" smtClean="0"/>
              <a:t>Uitbreiding machines en materieel</a:t>
            </a:r>
          </a:p>
          <a:p>
            <a:r>
              <a:rPr lang="nl-NL" sz="2400" dirty="0" smtClean="0"/>
              <a:t>Noodzaak meerjaren visie en - begroting</a:t>
            </a:r>
            <a:endParaRPr lang="nl-NL" sz="2400" dirty="0"/>
          </a:p>
        </p:txBody>
      </p:sp>
      <p:pic>
        <p:nvPicPr>
          <p:cNvPr id="8" name="Picture 3" descr="H:\presentatie\20110509-_MG_9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2480468"/>
            <a:ext cx="2168525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taurant MBO Den Bosch - foto Wim Voe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65" y="5179902"/>
            <a:ext cx="2149410" cy="141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eerling aan het werk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7" b="3856"/>
          <a:stretch/>
        </p:blipFill>
        <p:spPr bwMode="auto">
          <a:xfrm>
            <a:off x="171449" y="1268760"/>
            <a:ext cx="2168526" cy="219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6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8A3F1-ED74-43CA-AE86-4EC6262F61D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5" y="620688"/>
            <a:ext cx="8134796" cy="1358925"/>
          </a:xfrm>
        </p:spPr>
        <p:txBody>
          <a:bodyPr>
            <a:normAutofit fontScale="90000"/>
          </a:bodyPr>
          <a:lstStyle/>
          <a:p>
            <a:pPr lvl="0" algn="ctr" eaLnBrk="1" hangingPunct="1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Soorten beheerplannen</a:t>
            </a:r>
            <a:r>
              <a:rPr lang="nl-NL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nl-NL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nl-NL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nl-NL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  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err="1" smtClean="0"/>
              <a:t>Onderscheid</a:t>
            </a:r>
            <a:r>
              <a:rPr lang="en-US" sz="2400" dirty="0" smtClean="0"/>
              <a:t> </a:t>
            </a:r>
            <a:r>
              <a:rPr lang="en-US" sz="2400" dirty="0" err="1" smtClean="0"/>
              <a:t>tussen</a:t>
            </a:r>
            <a:r>
              <a:rPr lang="en-US" sz="2400" dirty="0" smtClean="0"/>
              <a:t>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 err="1" smtClean="0"/>
              <a:t>Beheerplan</a:t>
            </a:r>
            <a:r>
              <a:rPr lang="en-US" sz="1800" dirty="0" smtClean="0"/>
              <a:t> </a:t>
            </a:r>
            <a:r>
              <a:rPr lang="en-US" sz="1800" dirty="0" err="1" smtClean="0"/>
              <a:t>voor</a:t>
            </a:r>
            <a:r>
              <a:rPr lang="en-US" sz="1800" dirty="0" smtClean="0"/>
              <a:t> </a:t>
            </a:r>
            <a:r>
              <a:rPr lang="en-US" sz="1800" dirty="0" err="1" smtClean="0"/>
              <a:t>nieuwe</a:t>
            </a:r>
            <a:r>
              <a:rPr lang="en-US" sz="1800" dirty="0" smtClean="0"/>
              <a:t> </a:t>
            </a:r>
            <a:r>
              <a:rPr lang="en-US" sz="1800" dirty="0" err="1" smtClean="0"/>
              <a:t>aanleg</a:t>
            </a:r>
            <a:endParaRPr lang="en-US" sz="18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 err="1" smtClean="0"/>
              <a:t>Beheerplan</a:t>
            </a:r>
            <a:r>
              <a:rPr lang="en-US" sz="1800" dirty="0" smtClean="0"/>
              <a:t> </a:t>
            </a:r>
            <a:r>
              <a:rPr lang="en-US" sz="1800" dirty="0" err="1" smtClean="0"/>
              <a:t>voor</a:t>
            </a:r>
            <a:r>
              <a:rPr lang="en-US" sz="1800" dirty="0" smtClean="0"/>
              <a:t> </a:t>
            </a:r>
            <a:r>
              <a:rPr lang="en-US" sz="1800" dirty="0" err="1" smtClean="0"/>
              <a:t>huidige</a:t>
            </a:r>
            <a:r>
              <a:rPr lang="en-US" sz="1800" dirty="0" smtClean="0"/>
              <a:t> </a:t>
            </a:r>
            <a:r>
              <a:rPr lang="en-US" sz="1800" dirty="0" err="1" smtClean="0"/>
              <a:t>situatie</a:t>
            </a:r>
            <a:endParaRPr lang="en-US" sz="1800" dirty="0" smtClean="0"/>
          </a:p>
          <a:p>
            <a:pPr marL="457200" indent="-457200">
              <a:buAutoNum type="alphaUcPeriod" startAt="2"/>
            </a:pPr>
            <a:r>
              <a:rPr lang="en-US" sz="2400" dirty="0" err="1" smtClean="0"/>
              <a:t>Aard</a:t>
            </a:r>
            <a:r>
              <a:rPr lang="en-US" sz="2400" dirty="0" smtClean="0"/>
              <a:t> van het </a:t>
            </a:r>
            <a:r>
              <a:rPr lang="en-US" sz="2400" dirty="0" err="1" smtClean="0"/>
              <a:t>beheerproject</a:t>
            </a:r>
            <a:r>
              <a:rPr lang="en-US" sz="2400" dirty="0" smtClean="0"/>
              <a:t>, </a:t>
            </a:r>
            <a:r>
              <a:rPr lang="en-US" sz="2400" dirty="0" err="1" smtClean="0"/>
              <a:t>bv</a:t>
            </a:r>
            <a:endParaRPr lang="en-US" sz="24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 err="1" smtClean="0"/>
              <a:t>Landschap</a:t>
            </a:r>
            <a:r>
              <a:rPr lang="en-US" sz="1800" dirty="0" smtClean="0"/>
              <a:t> </a:t>
            </a:r>
            <a:r>
              <a:rPr lang="en-US" sz="1800" dirty="0" err="1" smtClean="0"/>
              <a:t>als</a:t>
            </a:r>
            <a:r>
              <a:rPr lang="en-US" sz="1800" dirty="0" smtClean="0"/>
              <a:t> </a:t>
            </a:r>
            <a:r>
              <a:rPr lang="en-US" sz="1800" dirty="0" err="1" smtClean="0"/>
              <a:t>totaliteit</a:t>
            </a:r>
            <a:endParaRPr lang="en-US" sz="18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 err="1" smtClean="0"/>
              <a:t>Landschappelijke</a:t>
            </a:r>
            <a:r>
              <a:rPr lang="en-US" sz="1800" dirty="0" smtClean="0"/>
              <a:t> </a:t>
            </a:r>
            <a:r>
              <a:rPr lang="en-US" sz="1800" dirty="0" err="1" smtClean="0"/>
              <a:t>elementen</a:t>
            </a:r>
            <a:endParaRPr lang="en-US" sz="18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 err="1" smtClean="0"/>
              <a:t>Recreatieobjecten</a:t>
            </a:r>
            <a:r>
              <a:rPr lang="en-US" sz="1800" dirty="0" smtClean="0"/>
              <a:t> in </a:t>
            </a:r>
            <a:r>
              <a:rPr lang="en-US" sz="1800" dirty="0" err="1" smtClean="0"/>
              <a:t>openlucht</a:t>
            </a:r>
            <a:endParaRPr lang="en-US" sz="18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 err="1" smtClean="0"/>
              <a:t>Stedelijk</a:t>
            </a:r>
            <a:r>
              <a:rPr lang="en-US" sz="1800" dirty="0" smtClean="0"/>
              <a:t> </a:t>
            </a:r>
            <a:r>
              <a:rPr lang="en-US" sz="1800" dirty="0" err="1" smtClean="0"/>
              <a:t>groen</a:t>
            </a:r>
            <a:r>
              <a:rPr lang="en-US" sz="1800" dirty="0" smtClean="0"/>
              <a:t> incl. </a:t>
            </a:r>
            <a:r>
              <a:rPr lang="en-US" sz="1800" dirty="0" err="1" smtClean="0"/>
              <a:t>begraafplaatsen</a:t>
            </a:r>
            <a:endParaRPr lang="en-US" sz="18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 err="1" smtClean="0"/>
              <a:t>Particuliere</a:t>
            </a:r>
            <a:r>
              <a:rPr lang="en-US" sz="1800" dirty="0" smtClean="0"/>
              <a:t> </a:t>
            </a:r>
            <a:r>
              <a:rPr lang="en-US" sz="1800" dirty="0" err="1" smtClean="0"/>
              <a:t>groenobjecten</a:t>
            </a:r>
            <a:endParaRPr lang="en-US" sz="1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1800" dirty="0" smtClean="0"/>
          </a:p>
          <a:p>
            <a:pPr marL="457200" indent="-457200">
              <a:buFont typeface="+mj-lt"/>
              <a:buAutoNum type="alphaUcPeriod"/>
            </a:pPr>
            <a:endParaRPr lang="nl-NL" sz="2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552728" y="1772817"/>
            <a:ext cx="2591272" cy="3744416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3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2728</TotalTime>
  <Words>747</Words>
  <Application>Microsoft Office PowerPoint</Application>
  <PresentationFormat>Diavoorstelling (4:3)</PresentationFormat>
  <Paragraphs>266</Paragraphs>
  <Slides>31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Kantoorthema</vt:lpstr>
      <vt:lpstr>INDELING MAANDAG periode 3 Rob Goossens en Joan van den Elsen</vt:lpstr>
      <vt:lpstr>GROEN? Groen – Grijs – Blauw en Rood</vt:lpstr>
      <vt:lpstr>Planmatig groenbeleid </vt:lpstr>
      <vt:lpstr>Verschillende niveau’s </vt:lpstr>
      <vt:lpstr>Groenstructuurplan Strategisch</vt:lpstr>
      <vt:lpstr>Groenbeheerplan Tactisch</vt:lpstr>
      <vt:lpstr>Werkplan/Onderhoudsplan Operationeel</vt:lpstr>
      <vt:lpstr> Waarom een beheerplan? </vt:lpstr>
      <vt:lpstr>   Soorten beheerplannen        </vt:lpstr>
      <vt:lpstr>Groenbeheerplan kan bestaan uit:</vt:lpstr>
      <vt:lpstr>Eisen beheerplan</vt:lpstr>
      <vt:lpstr>Inhoud beheerplan</vt:lpstr>
      <vt:lpstr>Vervolg Inhoud beheerplan</vt:lpstr>
      <vt:lpstr>Stappen inventarisatie</vt:lpstr>
      <vt:lpstr>Inventariseren beheergroepen</vt:lpstr>
      <vt:lpstr>Beheergroepen </vt:lpstr>
      <vt:lpstr>Vervolg beheergroepen</vt:lpstr>
      <vt:lpstr>Vervolg beheergroepen</vt:lpstr>
      <vt:lpstr>Vervolg beheergroepen</vt:lpstr>
      <vt:lpstr>Voorbeelden inventarisatie</vt:lpstr>
      <vt:lpstr>Voorbeelden inventarisatie</vt:lpstr>
      <vt:lpstr>Werkplan</vt:lpstr>
      <vt:lpstr>Beeldbestek beplanting onkruid</vt:lpstr>
      <vt:lpstr>Boomspiegel onkruid</vt:lpstr>
      <vt:lpstr>Gras – gazon - graslengte</vt:lpstr>
      <vt:lpstr>Gras . recreatief grasveld . graslengte</vt:lpstr>
      <vt:lpstr>Grof zwerfafval in beplanting</vt:lpstr>
      <vt:lpstr>Grof zwerfafval in beplanting</vt:lpstr>
      <vt:lpstr>Onkruid verharding</vt:lpstr>
      <vt:lpstr>Staat elementverharding</vt:lpstr>
      <vt:lpstr>Afvalbak vullingsgraad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Noortje Wijnstok</dc:creator>
  <cp:lastModifiedBy>Joan van den Elsen</cp:lastModifiedBy>
  <cp:revision>194</cp:revision>
  <dcterms:created xsi:type="dcterms:W3CDTF">2016-09-28T13:14:23Z</dcterms:created>
  <dcterms:modified xsi:type="dcterms:W3CDTF">2018-02-04T17:30:28Z</dcterms:modified>
</cp:coreProperties>
</file>